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41" r:id="rId2"/>
    <p:sldId id="1184" r:id="rId3"/>
    <p:sldId id="1171" r:id="rId4"/>
    <p:sldId id="1185" r:id="rId5"/>
    <p:sldId id="1174" r:id="rId6"/>
    <p:sldId id="1175" r:id="rId7"/>
    <p:sldId id="1176" r:id="rId8"/>
    <p:sldId id="1177" r:id="rId9"/>
    <p:sldId id="1179" r:id="rId10"/>
    <p:sldId id="1183" r:id="rId11"/>
    <p:sldId id="1178" r:id="rId12"/>
    <p:sldId id="1180" r:id="rId13"/>
    <p:sldId id="1182" r:id="rId14"/>
    <p:sldId id="1181" r:id="rId15"/>
    <p:sldId id="11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66667E"/>
    <a:srgbClr val="B7C4D5"/>
    <a:srgbClr val="00557C"/>
    <a:srgbClr val="009999"/>
    <a:srgbClr val="0087BE"/>
    <a:srgbClr val="DDE3EB"/>
    <a:srgbClr val="63636C"/>
    <a:srgbClr val="F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4" autoAdjust="0"/>
    <p:restoredTop sz="88767" autoAdjust="0"/>
  </p:normalViewPr>
  <p:slideViewPr>
    <p:cSldViewPr snapToGrid="0" showGuides="1">
      <p:cViewPr varScale="1">
        <p:scale>
          <a:sx n="97" d="100"/>
          <a:sy n="97" d="100"/>
        </p:scale>
        <p:origin x="1302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532CF-EA60-422C-B79D-6A732CA194BC}" type="doc">
      <dgm:prSet loTypeId="urn:microsoft.com/office/officeart/2005/8/layout/l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A9140877-11FE-4602-BF80-2343DC4A5351}">
      <dgm:prSet phldrT="[Text]" custT="1"/>
      <dgm:spPr/>
      <dgm:t>
        <a:bodyPr/>
        <a:lstStyle/>
        <a:p>
          <a:r>
            <a:rPr lang="de-DE" sz="2000" b="1"/>
            <a:t>Master Control </a:t>
          </a:r>
          <a:r>
            <a:rPr lang="de-DE" sz="2000" b="1" err="1"/>
            <a:t>for</a:t>
          </a:r>
          <a:r>
            <a:rPr lang="de-DE" sz="2000" b="1"/>
            <a:t> AGVs</a:t>
          </a:r>
          <a:br>
            <a:rPr lang="de-DE" sz="2400" b="1"/>
          </a:br>
          <a:r>
            <a:rPr lang="de-DE" sz="800" b="1"/>
            <a:t> </a:t>
          </a:r>
          <a:br>
            <a:rPr lang="de-DE" sz="2800"/>
          </a:br>
          <a:r>
            <a:rPr lang="de-DE" sz="1600" i="1" err="1"/>
            <a:t>coordination</a:t>
          </a:r>
          <a:r>
            <a:rPr lang="de-DE" sz="1600" i="1"/>
            <a:t> plane</a:t>
          </a:r>
          <a:endParaRPr lang="de-DE" sz="1800" i="1"/>
        </a:p>
      </dgm:t>
    </dgm:pt>
    <dgm:pt modelId="{B4C96CFE-F9C1-451C-9408-77F7FFB5BBA5}" type="parTrans" cxnId="{646849D6-6259-4AB8-94B8-2DF11D05A4FC}">
      <dgm:prSet/>
      <dgm:spPr/>
      <dgm:t>
        <a:bodyPr/>
        <a:lstStyle/>
        <a:p>
          <a:endParaRPr lang="de-DE"/>
        </a:p>
      </dgm:t>
    </dgm:pt>
    <dgm:pt modelId="{EC163E5C-DF71-425E-BCC2-E66782DB373B}" type="sibTrans" cxnId="{646849D6-6259-4AB8-94B8-2DF11D05A4FC}">
      <dgm:prSet/>
      <dgm:spPr/>
      <dgm:t>
        <a:bodyPr/>
        <a:lstStyle/>
        <a:p>
          <a:endParaRPr lang="de-DE"/>
        </a:p>
      </dgm:t>
    </dgm:pt>
    <dgm:pt modelId="{B5A34810-8638-47CF-A74C-EB1810F70C02}">
      <dgm:prSet phldrT="[Text]" custT="1"/>
      <dgm:spPr/>
      <dgm:t>
        <a:bodyPr/>
        <a:lstStyle/>
        <a:p>
          <a:r>
            <a:rPr lang="de-DE" sz="2000" b="1" err="1"/>
            <a:t>Automated</a:t>
          </a:r>
          <a:r>
            <a:rPr lang="de-DE" sz="2000" b="1"/>
            <a:t> </a:t>
          </a:r>
          <a:r>
            <a:rPr lang="de-DE" sz="2000" b="1" err="1"/>
            <a:t>Guided</a:t>
          </a:r>
          <a:r>
            <a:rPr lang="de-DE" sz="2000" b="1"/>
            <a:t> </a:t>
          </a:r>
          <a:r>
            <a:rPr lang="de-DE" sz="2000" b="1" err="1"/>
            <a:t>Vehicles</a:t>
          </a:r>
          <a:br>
            <a:rPr lang="de-DE" sz="2400" b="1"/>
          </a:br>
          <a:r>
            <a:rPr lang="de-DE" sz="800" b="1"/>
            <a:t> </a:t>
          </a:r>
          <a:br>
            <a:rPr lang="de-DE" sz="2000"/>
          </a:br>
          <a:r>
            <a:rPr lang="de-DE" sz="1600" i="1" err="1"/>
            <a:t>vehicle</a:t>
          </a:r>
          <a:r>
            <a:rPr lang="de-DE" sz="1600" i="1"/>
            <a:t> plane</a:t>
          </a:r>
          <a:endParaRPr lang="de-DE" sz="1800" i="1"/>
        </a:p>
      </dgm:t>
    </dgm:pt>
    <dgm:pt modelId="{53336630-6255-4BAB-9A05-C98AB0EE77DE}" type="parTrans" cxnId="{1488DD7C-16C6-44ED-A534-31A9AB1C8B84}">
      <dgm:prSet/>
      <dgm:spPr>
        <a:solidFill>
          <a:schemeClr val="accent5"/>
        </a:solidFill>
      </dgm:spPr>
      <dgm:t>
        <a:bodyPr/>
        <a:lstStyle/>
        <a:p>
          <a:endParaRPr lang="de-DE"/>
        </a:p>
      </dgm:t>
    </dgm:pt>
    <dgm:pt modelId="{7D959515-96AC-4D59-BD99-13DF819C440D}" type="sibTrans" cxnId="{1488DD7C-16C6-44ED-A534-31A9AB1C8B84}">
      <dgm:prSet/>
      <dgm:spPr/>
      <dgm:t>
        <a:bodyPr/>
        <a:lstStyle/>
        <a:p>
          <a:endParaRPr lang="de-DE"/>
        </a:p>
      </dgm:t>
    </dgm:pt>
    <dgm:pt modelId="{7916AF63-BCA1-4469-9D52-1035039F2921}" type="pres">
      <dgm:prSet presAssocID="{ABC532CF-EA60-422C-B79D-6A732CA194BC}" presName="Name0" presStyleCnt="0">
        <dgm:presLayoutVars>
          <dgm:dir/>
          <dgm:animLvl val="lvl"/>
          <dgm:resizeHandles val="exact"/>
        </dgm:presLayoutVars>
      </dgm:prSet>
      <dgm:spPr/>
    </dgm:pt>
    <dgm:pt modelId="{FF6BE81D-6403-4C6B-8567-7453B34A2404}" type="pres">
      <dgm:prSet presAssocID="{A9140877-11FE-4602-BF80-2343DC4A5351}" presName="vertFlow" presStyleCnt="0"/>
      <dgm:spPr/>
    </dgm:pt>
    <dgm:pt modelId="{98C2C0FD-83F8-4432-9B0C-D6D4D0741556}" type="pres">
      <dgm:prSet presAssocID="{A9140877-11FE-4602-BF80-2343DC4A5351}" presName="header" presStyleLbl="node1" presStyleIdx="0" presStyleCnt="1" custLinFactY="-78688" custLinFactNeighborX="374" custLinFactNeighborY="-100000"/>
      <dgm:spPr/>
    </dgm:pt>
    <dgm:pt modelId="{07E0BD93-6888-460D-912C-0DCF12D87505}" type="pres">
      <dgm:prSet presAssocID="{53336630-6255-4BAB-9A05-C98AB0EE77DE}" presName="parTrans" presStyleLbl="sibTrans2D1" presStyleIdx="0" presStyleCnt="1" custAng="5400000" custFlipHor="0" custScaleX="64527" custScaleY="1014952" custLinFactX="-36737" custLinFactNeighborX="-100000" custLinFactNeighborY="8386"/>
      <dgm:spPr>
        <a:prstGeom prst="upDownArrow">
          <a:avLst/>
        </a:prstGeom>
      </dgm:spPr>
    </dgm:pt>
    <dgm:pt modelId="{B1C8F455-49D8-4337-892C-E0324C046DCD}" type="pres">
      <dgm:prSet presAssocID="{B5A34810-8638-47CF-A74C-EB1810F70C02}" presName="child" presStyleLbl="alignAccFollowNode1" presStyleIdx="0" presStyleCnt="1" custLinFactY="81688" custLinFactNeighborY="100000">
        <dgm:presLayoutVars>
          <dgm:chMax val="0"/>
          <dgm:bulletEnabled val="1"/>
        </dgm:presLayoutVars>
      </dgm:prSet>
      <dgm:spPr/>
    </dgm:pt>
  </dgm:ptLst>
  <dgm:cxnLst>
    <dgm:cxn modelId="{1488DD7C-16C6-44ED-A534-31A9AB1C8B84}" srcId="{A9140877-11FE-4602-BF80-2343DC4A5351}" destId="{B5A34810-8638-47CF-A74C-EB1810F70C02}" srcOrd="0" destOrd="0" parTransId="{53336630-6255-4BAB-9A05-C98AB0EE77DE}" sibTransId="{7D959515-96AC-4D59-BD99-13DF819C440D}"/>
    <dgm:cxn modelId="{31C5D09E-464A-4700-A514-F8B8A96DF893}" type="presOf" srcId="{ABC532CF-EA60-422C-B79D-6A732CA194BC}" destId="{7916AF63-BCA1-4469-9D52-1035039F2921}" srcOrd="0" destOrd="0" presId="urn:microsoft.com/office/officeart/2005/8/layout/lProcess1"/>
    <dgm:cxn modelId="{869955A0-232F-4A58-8667-141DA6D77B7A}" type="presOf" srcId="{53336630-6255-4BAB-9A05-C98AB0EE77DE}" destId="{07E0BD93-6888-460D-912C-0DCF12D87505}" srcOrd="0" destOrd="0" presId="urn:microsoft.com/office/officeart/2005/8/layout/lProcess1"/>
    <dgm:cxn modelId="{646849D6-6259-4AB8-94B8-2DF11D05A4FC}" srcId="{ABC532CF-EA60-422C-B79D-6A732CA194BC}" destId="{A9140877-11FE-4602-BF80-2343DC4A5351}" srcOrd="0" destOrd="0" parTransId="{B4C96CFE-F9C1-451C-9408-77F7FFB5BBA5}" sibTransId="{EC163E5C-DF71-425E-BCC2-E66782DB373B}"/>
    <dgm:cxn modelId="{4E6D30E9-DCAF-4D5D-B1FF-EF18BCE1CA7A}" type="presOf" srcId="{A9140877-11FE-4602-BF80-2343DC4A5351}" destId="{98C2C0FD-83F8-4432-9B0C-D6D4D0741556}" srcOrd="0" destOrd="0" presId="urn:microsoft.com/office/officeart/2005/8/layout/lProcess1"/>
    <dgm:cxn modelId="{C75720FA-41DF-4AD1-B69F-A2CA46058CFF}" type="presOf" srcId="{B5A34810-8638-47CF-A74C-EB1810F70C02}" destId="{B1C8F455-49D8-4337-892C-E0324C046DCD}" srcOrd="0" destOrd="0" presId="urn:microsoft.com/office/officeart/2005/8/layout/lProcess1"/>
    <dgm:cxn modelId="{6A4DD008-72FB-4D64-A806-A9EC2C66700F}" type="presParOf" srcId="{7916AF63-BCA1-4469-9D52-1035039F2921}" destId="{FF6BE81D-6403-4C6B-8567-7453B34A2404}" srcOrd="0" destOrd="0" presId="urn:microsoft.com/office/officeart/2005/8/layout/lProcess1"/>
    <dgm:cxn modelId="{F9657958-BF2B-46EB-B6CF-0DCE8AEC6CE4}" type="presParOf" srcId="{FF6BE81D-6403-4C6B-8567-7453B34A2404}" destId="{98C2C0FD-83F8-4432-9B0C-D6D4D0741556}" srcOrd="0" destOrd="0" presId="urn:microsoft.com/office/officeart/2005/8/layout/lProcess1"/>
    <dgm:cxn modelId="{353B1775-2E9E-48CB-AAD4-9802351AB7F3}" type="presParOf" srcId="{FF6BE81D-6403-4C6B-8567-7453B34A2404}" destId="{07E0BD93-6888-460D-912C-0DCF12D87505}" srcOrd="1" destOrd="0" presId="urn:microsoft.com/office/officeart/2005/8/layout/lProcess1"/>
    <dgm:cxn modelId="{91F3F5DD-E426-4DB6-B5C2-E5C9DB15BEF9}" type="presParOf" srcId="{FF6BE81D-6403-4C6B-8567-7453B34A2404}" destId="{B1C8F455-49D8-4337-892C-E0324C046DCD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2C0FD-83F8-4432-9B0C-D6D4D0741556}">
      <dsp:nvSpPr>
        <dsp:cNvPr id="0" name=""/>
        <dsp:cNvSpPr/>
      </dsp:nvSpPr>
      <dsp:spPr>
        <a:xfrm>
          <a:off x="1022" y="35503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Master Control </a:t>
          </a:r>
          <a:r>
            <a:rPr lang="de-DE" sz="2000" b="1" kern="1200" err="1"/>
            <a:t>for</a:t>
          </a:r>
          <a:r>
            <a:rPr lang="de-DE" sz="2000" b="1" kern="1200"/>
            <a:t> AGVs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800" kern="1200"/>
          </a:br>
          <a:r>
            <a:rPr lang="de-DE" sz="1600" i="1" kern="1200" err="1"/>
            <a:t>coordination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30096" y="384109"/>
        <a:ext cx="3912515" cy="934517"/>
      </dsp:txXfrm>
    </dsp:sp>
    <dsp:sp modelId="{07E0BD93-6888-460D-912C-0DCF12D87505}">
      <dsp:nvSpPr>
        <dsp:cNvPr id="0" name=""/>
        <dsp:cNvSpPr/>
      </dsp:nvSpPr>
      <dsp:spPr>
        <a:xfrm rot="10800586">
          <a:off x="289423" y="1484646"/>
          <a:ext cx="647816" cy="1763139"/>
        </a:xfrm>
        <a:prstGeom prst="upDownArrow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8F455-49D8-4337-892C-E0324C046DCD}">
      <dsp:nvSpPr>
        <dsp:cNvPr id="0" name=""/>
        <dsp:cNvSpPr/>
      </dsp:nvSpPr>
      <dsp:spPr>
        <a:xfrm>
          <a:off x="511" y="335559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err="1"/>
            <a:t>Automated</a:t>
          </a:r>
          <a:r>
            <a:rPr lang="de-DE" sz="2000" b="1" kern="1200"/>
            <a:t> </a:t>
          </a:r>
          <a:r>
            <a:rPr lang="de-DE" sz="2000" b="1" kern="1200" err="1"/>
            <a:t>Guided</a:t>
          </a:r>
          <a:r>
            <a:rPr lang="de-DE" sz="2000" b="1" kern="1200"/>
            <a:t> </a:t>
          </a:r>
          <a:r>
            <a:rPr lang="de-DE" sz="2000" b="1" kern="1200" err="1"/>
            <a:t>Vehicles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000" kern="1200"/>
          </a:br>
          <a:r>
            <a:rPr lang="de-DE" sz="1600" i="1" kern="1200" err="1"/>
            <a:t>vehicle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29585" y="3384669"/>
        <a:ext cx="3912515" cy="93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4/13/2021</a:t>
            </a:fld>
            <a:endParaRPr lang="en-US" sz="105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</a:rPr>
              <a:t>Hand out</a:t>
            </a:r>
            <a:r>
              <a:rPr lang="en-US" sz="105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‹Nr.›</a:t>
            </a:fld>
            <a:endParaRPr lang="en-US" sz="105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4/13/2021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2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Loose </a:t>
            </a:r>
            <a:r>
              <a:rPr lang="de-DE" err="1"/>
              <a:t>coupling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controls</a:t>
            </a:r>
            <a:r>
              <a:rPr lang="de-DE"/>
              <a:t> and AGVs: </a:t>
            </a:r>
            <a:r>
              <a:rPr lang="de-DE" err="1"/>
              <a:t>endpoints</a:t>
            </a:r>
            <a:r>
              <a:rPr lang="de-DE"/>
              <a:t> do not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, i.e.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-point </a:t>
            </a:r>
            <a:r>
              <a:rPr lang="de-DE" err="1"/>
              <a:t>connections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Master Control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control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AGVs</a:t>
            </a:r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AGV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controlled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Master Controls (e.g. a passive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visualizing</a:t>
            </a:r>
            <a:r>
              <a:rPr lang="de-DE"/>
              <a:t> AVG </a:t>
            </a:r>
            <a:r>
              <a:rPr lang="de-DE" err="1"/>
              <a:t>state</a:t>
            </a:r>
            <a:r>
              <a:rPr lang="de-DE"/>
              <a:t> (</a:t>
            </a:r>
            <a:r>
              <a:rPr lang="de-DE" err="1"/>
              <a:t>dashboard</a:t>
            </a:r>
            <a:r>
              <a:rPr lang="de-DE"/>
              <a:t>); an </a:t>
            </a:r>
            <a:r>
              <a:rPr lang="de-DE" err="1"/>
              <a:t>active</a:t>
            </a:r>
            <a:r>
              <a:rPr lang="de-DE"/>
              <a:t> on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assigning</a:t>
            </a:r>
            <a:r>
              <a:rPr lang="de-DE"/>
              <a:t> </a:t>
            </a:r>
            <a:r>
              <a:rPr lang="de-DE" err="1"/>
              <a:t>orders</a:t>
            </a:r>
            <a:r>
              <a:rPr lang="de-DE"/>
              <a:t>, …)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Master Control/AGV Client </a:t>
            </a:r>
            <a:r>
              <a:rPr lang="de-DE" err="1"/>
              <a:t>components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independently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components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AGV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logic</a:t>
            </a:r>
            <a:r>
              <a:rPr lang="de-DE"/>
              <a:t>, AGV </a:t>
            </a:r>
            <a:r>
              <a:rPr lang="de-DE" err="1"/>
              <a:t>adapter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</a:t>
            </a:r>
            <a:r>
              <a:rPr lang="de-DE" err="1"/>
              <a:t>low</a:t>
            </a:r>
            <a:r>
              <a:rPr lang="de-DE"/>
              <a:t>-level non-order-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operations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5"/>
              </a:rPr>
              <a:t>CC BY-SA 4.0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atyio.github.io/vda-5050-lib.js/api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www.npmjs.com/package/vda-5050-lib" TargetMode="Externa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github.com/coatyio/vda-5050-lib.j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da.de/de/verband/organisation/organisation-ausschuesse/arbeitskreis-auto-id.html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www.vda.de/dam/vda/publications/2019/Logistik/VDA5050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0.png"/><Relationship Id="rId4" Type="http://schemas.openxmlformats.org/officeDocument/2006/relationships/hyperlink" Target="https://www.npmjs.com/package/vda-5050-cl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3"/>
            <a:ext cx="11376788" cy="2769989"/>
          </a:xfrm>
        </p:spPr>
        <p:txBody>
          <a:bodyPr/>
          <a:lstStyle/>
          <a:p>
            <a:r>
              <a:rPr lang="en-US"/>
              <a:t>VDA 5050</a:t>
            </a:r>
            <a:br>
              <a:rPr lang="en-US"/>
            </a:br>
            <a:r>
              <a:rPr lang="en-US" b="0"/>
              <a:t>Implementing a universal TypeScript</a:t>
            </a:r>
            <a:r>
              <a:rPr lang="de-DE" b="0"/>
              <a:t>/</a:t>
            </a:r>
            <a:r>
              <a:rPr lang="en-US" b="0"/>
              <a:t>JavaScript library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9F1C4C08-3D5C-4C0E-914A-F70CA07D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4184452"/>
            <a:ext cx="9288000" cy="1622622"/>
          </a:xfrm>
        </p:spPr>
        <p:txBody>
          <a:bodyPr/>
          <a:lstStyle/>
          <a:p>
            <a:pPr lvl="1"/>
            <a:r>
              <a:rPr lang="en-US"/>
              <a:t>Software Architecture &amp; Design</a:t>
            </a:r>
            <a:br>
              <a:rPr lang="en-US"/>
            </a:br>
            <a:r>
              <a:rPr lang="en-US"/>
              <a:t>Usage examples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AGV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42875" y="1276349"/>
            <a:ext cx="11668125" cy="4810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Specify associated adapter type; use defaults for all other AGV controller options. 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agvAdapterType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defaults for all adapter options of Virtual AGV adapter.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Controller with client, controller, and adapter options.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7887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Master Control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9530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 Client with minimal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Visualization objects from all AGVs manufactured by "RobotCompany".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"Visualization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an Order object targeted at a specific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"order0001"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"edge1_1"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"Published order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State objects emitted by the specific AGV Client.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>
                <a:solidFill>
                  <a:srgbClr val="4FC1FF"/>
                </a:solidFill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Detect order state changes by delta comparison of received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Track online-offline connection state of all AGVs within the context "logctx42".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trackAgvs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"AGV %o changed connection state to %s at %d"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observing Visualization and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client interaction gracefully; disconnect from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8376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AGV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4577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Client "001" with minimal options: communication namespace and broker endpoint address.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Order objects emitted by the Master Control Client.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object received: %o"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order handling according to VDA 5050 specification and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report order state changes by publishing State objects.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Periodically publish Visualization messages with AgvPosition and Velocity.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()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agvPosition: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currentPosition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currentVelocity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dropIfOffline: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50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Custom VDA 5050 extension topics and object types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14300" y="1276349"/>
            <a:ext cx="1169670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extension object type including header properties.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validator function for the extension topic/object (optional).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object is not valid"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Register extension topic with validator for both inbound (subscribe) and outbound (publish) communication.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registerExtensionTopic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myExtension messages from all AGVs manufactured by "RobotCompany".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topic %s with object %o received from AGV %o"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myExtension object to AGV "001".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});</a:t>
            </a:r>
          </a:p>
        </p:txBody>
      </p:sp>
    </p:spTree>
    <p:extLst>
      <p:ext uri="{BB962C8B-B14F-4D97-AF65-F5344CB8AC3E}">
        <p14:creationId xmlns:p14="http://schemas.microsoft.com/office/powerpoint/2010/main" val="337797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Summary &amp; Highlights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5294314" cy="4474709"/>
          </a:xfrm>
        </p:spPr>
        <p:txBody>
          <a:bodyPr/>
          <a:lstStyle/>
          <a:p>
            <a:r>
              <a:rPr lang="en-US" b="1"/>
              <a:t>Hide complexity of VDA 5050…</a:t>
            </a:r>
            <a:endParaRPr lang="en-US"/>
          </a:p>
          <a:p>
            <a:pPr lvl="1"/>
            <a:r>
              <a:rPr lang="en-US"/>
              <a:t>Encapsulate complex control logic of order, action, and state management/handling into reusable components</a:t>
            </a:r>
          </a:p>
          <a:p>
            <a:pPr lvl="1"/>
            <a:r>
              <a:rPr lang="en-US"/>
              <a:t>Adapt to vehicle-specific navigation &amp; control interfaces through uniform adapters realized by integrators or AGV manufacturers</a:t>
            </a:r>
          </a:p>
          <a:p>
            <a:pPr lvl="1"/>
            <a:r>
              <a:rPr lang="en-US"/>
              <a:t>Combined or separate use of library components on coordination plane and/or vehicle plane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5D5C8547-4A38-4BBE-8146-2BE4EE409A9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1414462"/>
            <a:ext cx="5610225" cy="4474709"/>
          </a:xfrm>
        </p:spPr>
        <p:txBody>
          <a:bodyPr/>
          <a:lstStyle/>
          <a:p>
            <a:r>
              <a:rPr lang="en-US" b="1"/>
              <a:t>…wherever JavaScript runs</a:t>
            </a:r>
            <a:endParaRPr lang="en-US"/>
          </a:p>
          <a:p>
            <a:pPr lvl="1"/>
            <a:r>
              <a:rPr lang="en-US"/>
              <a:t>Cross platform deployments (Linux, Win, macOS, Android, iOS) and runtime environments (IPC, Edge, Cloud, Docker, Industrial Edge, Browser)</a:t>
            </a:r>
          </a:p>
          <a:p>
            <a:pPr lvl="1"/>
            <a:r>
              <a:rPr lang="en-US"/>
              <a:t>Ease of programming and reuse by </a:t>
            </a:r>
            <a:r>
              <a:rPr lang="en-US" i="1"/>
              <a:t>configurable</a:t>
            </a:r>
            <a:r>
              <a:rPr lang="en-US"/>
              <a:t>, </a:t>
            </a:r>
            <a:r>
              <a:rPr lang="en-US" i="1"/>
              <a:t>extensible</a:t>
            </a:r>
            <a:r>
              <a:rPr lang="en-US"/>
              <a:t>, and </a:t>
            </a:r>
            <a:r>
              <a:rPr lang="en-US" i="1"/>
              <a:t>pluggable</a:t>
            </a:r>
            <a:r>
              <a:rPr lang="en-US"/>
              <a:t> components</a:t>
            </a:r>
          </a:p>
          <a:p>
            <a:pPr lvl="1"/>
            <a:r>
              <a:rPr lang="en-US"/>
              <a:t>Modern and clean programming of asynchronous operations with async-await pattern</a:t>
            </a:r>
          </a:p>
          <a:p>
            <a:pPr lvl="1"/>
            <a:r>
              <a:rPr lang="en-US"/>
              <a:t>Complete test coverage of library with unit, component, and integration tests</a:t>
            </a:r>
          </a:p>
          <a:p>
            <a:pPr lvl="1"/>
            <a:r>
              <a:rPr lang="en-US"/>
              <a:t>Complete </a:t>
            </a:r>
            <a:r>
              <a:rPr lang="en-US">
                <a:hlinkClick r:id="rId3"/>
              </a:rPr>
              <a:t>API documentation</a:t>
            </a:r>
            <a:r>
              <a:rPr lang="en-US"/>
              <a:t> of library</a:t>
            </a:r>
          </a:p>
          <a:p>
            <a:pPr lvl="1"/>
            <a:r>
              <a:rPr lang="en-US"/>
              <a:t>Available as Open Source on </a:t>
            </a:r>
            <a:r>
              <a:rPr lang="en-US">
                <a:hlinkClick r:id="rId4"/>
              </a:rPr>
              <a:t>GitHub</a:t>
            </a:r>
            <a:r>
              <a:rPr lang="en-US"/>
              <a:t>*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5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94706F-E817-4D37-B32F-E71AA93BFA68}"/>
              </a:ext>
            </a:extLst>
          </p:cNvPr>
          <p:cNvSpPr txBox="1"/>
          <p:nvPr/>
        </p:nvSpPr>
        <p:spPr>
          <a:xfrm>
            <a:off x="410400" y="6119643"/>
            <a:ext cx="392254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Library for VDA 5050 released as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6"/>
              </a:rPr>
              <a:t>vda-5050-lib</a:t>
            </a:r>
            <a:endParaRPr lang="de-DE" sz="105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Published by Siemens AG</a:t>
            </a:r>
          </a:p>
          <a:p>
            <a:pPr lvl="1"/>
            <a:r>
              <a:rPr lang="en-US"/>
              <a:t>Dr. Hubertus Hohl</a:t>
            </a:r>
            <a:br>
              <a:rPr lang="en-US"/>
            </a:br>
            <a:r>
              <a:rPr lang="en-US"/>
              <a:t>T RDA IOT SES-DE</a:t>
            </a:r>
          </a:p>
          <a:p>
            <a:r>
              <a:rPr lang="en-US"/>
              <a:t>Otto-Hahn-Ring 6</a:t>
            </a:r>
            <a:br>
              <a:rPr lang="en-US"/>
            </a:br>
            <a:r>
              <a:rPr lang="en-US"/>
              <a:t>81739 Munich</a:t>
            </a:r>
            <a:br>
              <a:rPr lang="en-US"/>
            </a:br>
            <a:r>
              <a:rPr lang="en-US"/>
              <a:t>Germany</a:t>
            </a:r>
          </a:p>
          <a:p>
            <a:pPr lvl="1"/>
            <a:r>
              <a:rPr lang="en-US"/>
              <a:t>E-mail </a:t>
            </a:r>
            <a:r>
              <a:rPr lang="en-US">
                <a:hlinkClick r:id="rId2"/>
              </a:rPr>
              <a:t>hubertus.hohl@siemens.com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EC03887-CC62-463B-9CCE-729F072DF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br>
              <a:rPr lang="en-US"/>
            </a:br>
            <a:r>
              <a:rPr lang="en-US" b="0"/>
              <a:t>Interface for the communication between AGVs and master control</a:t>
            </a:r>
            <a:br>
              <a:rPr lang="en-US"/>
            </a:br>
            <a:endParaRPr lang="en-US" b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DDB0690F-B58C-4643-9007-62F2C13A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9863236" cy="4530501"/>
          </a:xfrm>
        </p:spPr>
        <p:txBody>
          <a:bodyPr/>
          <a:lstStyle/>
          <a:p>
            <a:r>
              <a:rPr lang="en-US" b="1"/>
              <a:t>Overview</a:t>
            </a:r>
            <a:endParaRPr lang="en-US"/>
          </a:p>
          <a:p>
            <a:pPr lvl="1"/>
            <a:r>
              <a:rPr lang="en-US"/>
              <a:t>Joint project team and standardization effort driven by </a:t>
            </a:r>
            <a:r>
              <a:rPr lang="en-US">
                <a:hlinkClick r:id="rId3"/>
              </a:rPr>
              <a:t>VDA and VDMA</a:t>
            </a:r>
            <a:r>
              <a:rPr lang="en-US"/>
              <a:t>* </a:t>
            </a:r>
          </a:p>
          <a:p>
            <a:pPr lvl="1"/>
            <a:r>
              <a:rPr lang="en-US"/>
              <a:t>Current specification version </a:t>
            </a:r>
            <a:r>
              <a:rPr lang="en-US">
                <a:hlinkClick r:id="rId4"/>
              </a:rPr>
              <a:t>1.1</a:t>
            </a:r>
            <a:endParaRPr lang="en-US"/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Objectives</a:t>
            </a:r>
          </a:p>
          <a:p>
            <a:pPr lvl="1"/>
            <a:r>
              <a:rPr lang="en-US"/>
              <a:t>Create a universally applicable and uniform interface to coordinate </a:t>
            </a:r>
            <a:r>
              <a:rPr lang="en-US" i="1"/>
              <a:t>automated guided vehicles</a:t>
            </a:r>
            <a:r>
              <a:rPr lang="en-US"/>
              <a:t> (AGV) by a </a:t>
            </a:r>
            <a:r>
              <a:rPr lang="en-US" i="1"/>
              <a:t>master control</a:t>
            </a:r>
            <a:r>
              <a:rPr lang="en-US"/>
              <a:t> (e.g. fleet manager)</a:t>
            </a:r>
            <a:endParaRPr lang="en-US" i="1"/>
          </a:p>
          <a:p>
            <a:pPr lvl="1"/>
            <a:r>
              <a:rPr lang="en-US"/>
              <a:t>Enable parallel operation with AGVs from different manufacturers and conventional systems in the same work environment</a:t>
            </a:r>
          </a:p>
          <a:p>
            <a:pPr lvl="1"/>
            <a:r>
              <a:rPr lang="en-US"/>
              <a:t>Reduce complexity and increase plug-and-play capabilities across transport vehicles, vehicle models, and manufacturers</a:t>
            </a:r>
          </a:p>
          <a:p>
            <a:pPr lvl="1"/>
            <a:r>
              <a:rPr lang="en-US"/>
              <a:t>Increase manufacturer's independence using common interfaces between vehicle control and coordination level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A8C739-60DF-42EC-98E0-74FC5E73534B}"/>
              </a:ext>
            </a:extLst>
          </p:cNvPr>
          <p:cNvSpPr txBox="1"/>
          <p:nvPr/>
        </p:nvSpPr>
        <p:spPr>
          <a:xfrm>
            <a:off x="448216" y="6112406"/>
            <a:ext cx="675345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VDA - </a:t>
            </a:r>
            <a:r>
              <a:rPr lang="en-US" sz="1050" i="1"/>
              <a:t>German Association of the Automotive Industry, VDMA Materials Handling and Intralogistics Association</a:t>
            </a:r>
            <a:r>
              <a:rPr lang="de-DE" sz="105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27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r>
              <a:rPr lang="en-US" b="0" i="1"/>
              <a:t>*</a:t>
            </a:r>
            <a:br>
              <a:rPr lang="en-US"/>
            </a:br>
            <a:r>
              <a:rPr lang="en-US" b="0"/>
              <a:t>Interface for the communication between AGVs and a master control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C0273B2-9B6C-44BA-A521-71A38A363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460816"/>
              </p:ext>
            </p:extLst>
          </p:nvPr>
        </p:nvGraphicFramePr>
        <p:xfrm>
          <a:off x="464457" y="1242870"/>
          <a:ext cx="3971686" cy="467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80A21E7-C8DC-4904-BE29-A38A7EA107C1}"/>
              </a:ext>
            </a:extLst>
          </p:cNvPr>
          <p:cNvSpPr txBox="1"/>
          <p:nvPr/>
        </p:nvSpPr>
        <p:spPr>
          <a:xfrm>
            <a:off x="1470076" y="3096402"/>
            <a:ext cx="261891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600" i="1"/>
              <a:t>Communication interface**</a:t>
            </a:r>
          </a:p>
          <a:p>
            <a:pPr algn="l"/>
            <a:r>
              <a:rPr lang="de-DE" sz="1600" i="1" err="1"/>
              <a:t>uses</a:t>
            </a:r>
            <a:r>
              <a:rPr lang="de-DE" sz="1600" i="1"/>
              <a:t> MQTT, a broker-</a:t>
            </a:r>
            <a:r>
              <a:rPr lang="de-DE" sz="1600" i="1" err="1"/>
              <a:t>based</a:t>
            </a:r>
            <a:r>
              <a:rPr lang="de-DE" sz="1600" i="1"/>
              <a:t> </a:t>
            </a:r>
            <a:r>
              <a:rPr lang="de-DE" sz="1600" i="1" err="1"/>
              <a:t>pub-sub</a:t>
            </a:r>
            <a:r>
              <a:rPr lang="de-DE" sz="1600" i="1"/>
              <a:t> </a:t>
            </a:r>
            <a:r>
              <a:rPr lang="de-DE" sz="1600" i="1" err="1"/>
              <a:t>messaging</a:t>
            </a:r>
            <a:r>
              <a:rPr lang="de-DE" sz="1600" i="1"/>
              <a:t> </a:t>
            </a:r>
            <a:r>
              <a:rPr lang="de-DE" sz="1600" i="1" err="1"/>
              <a:t>protocol</a:t>
            </a:r>
            <a:r>
              <a:rPr lang="de-DE" sz="1600" i="1"/>
              <a:t> </a:t>
            </a:r>
            <a:r>
              <a:rPr lang="de-DE" sz="1600" i="1" err="1"/>
              <a:t>with</a:t>
            </a:r>
            <a:r>
              <a:rPr lang="de-DE" sz="1600" i="1"/>
              <a:t> JSON </a:t>
            </a:r>
            <a:r>
              <a:rPr lang="de-DE" sz="1600" i="1" err="1"/>
              <a:t>payload</a:t>
            </a:r>
            <a:r>
              <a:rPr lang="de-DE" sz="1600" i="1"/>
              <a:t> </a:t>
            </a:r>
            <a:r>
              <a:rPr lang="de-DE" sz="1600" i="1" err="1"/>
              <a:t>format</a:t>
            </a:r>
            <a:endParaRPr lang="de-DE" sz="1600" i="1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832B1C5-C7F5-4337-8449-D1D9EEB332A0}"/>
              </a:ext>
            </a:extLst>
          </p:cNvPr>
          <p:cNvSpPr txBox="1"/>
          <p:nvPr/>
        </p:nvSpPr>
        <p:spPr>
          <a:xfrm>
            <a:off x="448216" y="5916458"/>
            <a:ext cx="516808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</a:t>
            </a:r>
            <a:r>
              <a:rPr lang="de-DE" sz="1050" i="1" err="1"/>
              <a:t>According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VDA 5050 </a:t>
            </a:r>
            <a:r>
              <a:rPr lang="de-DE" sz="1050" i="1" err="1"/>
              <a:t>Specification</a:t>
            </a:r>
            <a:r>
              <a:rPr lang="de-DE" sz="1050" i="1"/>
              <a:t> Version 1.1</a:t>
            </a:r>
          </a:p>
          <a:p>
            <a:pPr algn="l"/>
            <a:r>
              <a:rPr lang="de-DE" sz="1050" i="1"/>
              <a:t>** </a:t>
            </a:r>
            <a:r>
              <a:rPr lang="de-DE" sz="1050" i="1" err="1"/>
              <a:t>Designed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support a </a:t>
            </a:r>
            <a:r>
              <a:rPr lang="de-DE" sz="1050" i="1" err="1"/>
              <a:t>minimum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1000 </a:t>
            </a:r>
            <a:r>
              <a:rPr lang="de-DE" sz="1050" i="1" err="1"/>
              <a:t>vehicles</a:t>
            </a:r>
            <a:r>
              <a:rPr lang="de-DE" sz="1050" i="1"/>
              <a:t> </a:t>
            </a:r>
            <a:r>
              <a:rPr lang="de-DE" sz="1050" i="1" err="1"/>
              <a:t>with</a:t>
            </a:r>
            <a:r>
              <a:rPr lang="de-DE" sz="1050" i="1"/>
              <a:t> different </a:t>
            </a:r>
            <a:r>
              <a:rPr lang="de-DE" sz="1050" i="1" err="1"/>
              <a:t>degrees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</a:t>
            </a:r>
            <a:r>
              <a:rPr lang="de-DE" sz="1050" i="1" err="1"/>
              <a:t>autonomy</a:t>
            </a:r>
            <a:endParaRPr lang="de-DE" sz="1050" i="1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B736559-AF3E-4572-8633-1845AC8ED1D5}"/>
              </a:ext>
            </a:extLst>
          </p:cNvPr>
          <p:cNvGrpSpPr/>
          <p:nvPr/>
        </p:nvGrpSpPr>
        <p:grpSpPr>
          <a:xfrm>
            <a:off x="5378964" y="1491447"/>
            <a:ext cx="6511201" cy="4478211"/>
            <a:chOff x="5378964" y="1491447"/>
            <a:chExt cx="6511201" cy="447821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EB14D57-7FDD-48BB-A32F-09D3FF9656D9}"/>
                </a:ext>
              </a:extLst>
            </p:cNvPr>
            <p:cNvGrpSpPr/>
            <p:nvPr/>
          </p:nvGrpSpPr>
          <p:grpSpPr>
            <a:xfrm>
              <a:off x="5903650" y="1491447"/>
              <a:ext cx="1722268" cy="4451574"/>
              <a:chOff x="6320902" y="1793289"/>
              <a:chExt cx="1722268" cy="4218286"/>
            </a:xfrm>
          </p:grpSpPr>
          <p:sp>
            <p:nvSpPr>
              <p:cNvPr id="11" name="Flussdiagramm: Prozess 10">
                <a:extLst>
                  <a:ext uri="{FF2B5EF4-FFF2-40B4-BE49-F238E27FC236}">
                    <a16:creationId xmlns:a16="http://schemas.microsoft.com/office/drawing/2014/main" id="{2BAD2732-7D0E-41D4-BC2F-30530B674F78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/>
                  <a:t>Master Control</a:t>
                </a:r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C9F93399-C332-4343-9140-3F9B37B44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4041" y="2369847"/>
                <a:ext cx="15165" cy="3641728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7E4B372-2F4F-4AC5-BD2D-37C8E3CF1318}"/>
                </a:ext>
              </a:extLst>
            </p:cNvPr>
            <p:cNvGrpSpPr/>
            <p:nvPr/>
          </p:nvGrpSpPr>
          <p:grpSpPr>
            <a:xfrm>
              <a:off x="7819007" y="1491447"/>
              <a:ext cx="1722268" cy="4478211"/>
              <a:chOff x="6320902" y="1793289"/>
              <a:chExt cx="1722268" cy="4243527"/>
            </a:xfrm>
          </p:grpSpPr>
          <p:sp>
            <p:nvSpPr>
              <p:cNvPr id="16" name="Flussdiagramm: Prozess 15">
                <a:extLst>
                  <a:ext uri="{FF2B5EF4-FFF2-40B4-BE49-F238E27FC236}">
                    <a16:creationId xmlns:a16="http://schemas.microsoft.com/office/drawing/2014/main" id="{91CE0461-E86B-4BEF-B415-52833806E90A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bg1">
                  <a:lumMod val="50000"/>
                  <a:lumOff val="50000"/>
                  <a:alpha val="78039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200"/>
                  <a:t>MQTT Broker</a:t>
                </a:r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E8E16690-1592-46DE-BC0E-DB3592EBC9A4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 flipH="1">
                <a:off x="7173157" y="2369289"/>
                <a:ext cx="8879" cy="3667527"/>
              </a:xfrm>
              <a:prstGeom prst="line">
                <a:avLst/>
              </a:prstGeom>
              <a:ln w="22225">
                <a:solidFill>
                  <a:srgbClr val="63636C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9047A40-CE22-4D2E-8355-B17F2963381A}"/>
                </a:ext>
              </a:extLst>
            </p:cNvPr>
            <p:cNvGrpSpPr/>
            <p:nvPr/>
          </p:nvGrpSpPr>
          <p:grpSpPr>
            <a:xfrm>
              <a:off x="9706252" y="1491447"/>
              <a:ext cx="1722268" cy="4478211"/>
              <a:chOff x="6320902" y="1793289"/>
              <a:chExt cx="1722268" cy="4243527"/>
            </a:xfrm>
          </p:grpSpPr>
          <p:sp>
            <p:nvSpPr>
              <p:cNvPr id="19" name="Flussdiagramm: Prozess 18">
                <a:extLst>
                  <a:ext uri="{FF2B5EF4-FFF2-40B4-BE49-F238E27FC236}">
                    <a16:creationId xmlns:a16="http://schemas.microsoft.com/office/drawing/2014/main" id="{41E43096-B89C-438F-A47A-1F814D55DA83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rgbClr val="B7C4D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>
                    <a:solidFill>
                      <a:schemeClr val="bg1"/>
                    </a:solidFill>
                  </a:rPr>
                  <a:t>AGV</a:t>
                </a:r>
              </a:p>
            </p:txBody>
          </p: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66B4C994-FA53-43BB-A372-D4076AD215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0094" y="2369289"/>
                <a:ext cx="8879" cy="3667527"/>
              </a:xfrm>
              <a:prstGeom prst="line">
                <a:avLst/>
              </a:prstGeom>
              <a:ln w="22225">
                <a:solidFill>
                  <a:srgbClr val="B7C4D5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03E4E01-DA26-4A3F-A67B-5A4C45ACA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2638788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7C72790-6A35-4522-B992-23ED0EA6B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5" y="2638788"/>
              <a:ext cx="2617066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9B0E842-8C78-4028-A62A-271E81DEECB0}"/>
                </a:ext>
              </a:extLst>
            </p:cNvPr>
            <p:cNvSpPr txBox="1"/>
            <p:nvPr/>
          </p:nvSpPr>
          <p:spPr>
            <a:xfrm>
              <a:off x="8946664" y="2267430"/>
              <a:ext cx="2016578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050" err="1"/>
                <a:t>vehicle</a:t>
              </a:r>
              <a:r>
                <a:rPr lang="de-DE" sz="1050"/>
                <a:t> </a:t>
              </a:r>
              <a:r>
                <a:rPr lang="de-DE" sz="1050" err="1"/>
                <a:t>status</a:t>
              </a:r>
              <a:r>
                <a:rPr lang="de-DE" sz="1050"/>
                <a:t> (</a:t>
              </a:r>
              <a:r>
                <a:rPr lang="de-DE" sz="1050" err="1"/>
                <a:t>cyclic</a:t>
              </a:r>
              <a:r>
                <a:rPr lang="de-DE" sz="1050"/>
                <a:t> / on change)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B2E51A7E-2BF9-43B1-AFBB-60C6A6B04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1617" y="2866837"/>
              <a:ext cx="2552706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C222003-9AE3-47E2-9764-1435EDFFA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4" y="2866837"/>
              <a:ext cx="2608187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E695327-9639-461C-B4B3-B93AC8938B8F}"/>
                </a:ext>
              </a:extLst>
            </p:cNvPr>
            <p:cNvSpPr txBox="1"/>
            <p:nvPr/>
          </p:nvSpPr>
          <p:spPr>
            <a:xfrm>
              <a:off x="8775819" y="2897186"/>
              <a:ext cx="2362826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motion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status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(high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frequency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, optional)</a:t>
              </a:r>
            </a:p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  <a:latin typeface="Consolas" panose="020B0609020204030204" pitchFamily="49" charset="0"/>
                </a:rPr>
                <a:t>Visualization.schema</a:t>
              </a:r>
              <a:endParaRPr lang="de-DE" sz="105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CC7F61A-5FBA-4E2D-8B72-3E7C39488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3840533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ED43FBA-8B67-4B22-A365-153344B49AFC}"/>
                </a:ext>
              </a:extLst>
            </p:cNvPr>
            <p:cNvSpPr txBox="1"/>
            <p:nvPr/>
          </p:nvSpPr>
          <p:spPr>
            <a:xfrm>
              <a:off x="6071953" y="3497666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 err="1"/>
                <a:t>order</a:t>
              </a:r>
              <a:r>
                <a:rPr lang="de-DE" sz="1050"/>
                <a:t> (</a:t>
              </a:r>
              <a:r>
                <a:rPr lang="de-DE" sz="1050" err="1"/>
                <a:t>nodes</a:t>
              </a:r>
              <a:r>
                <a:rPr lang="de-DE" sz="1050"/>
                <a:t> and </a:t>
              </a:r>
              <a:r>
                <a:rPr lang="de-DE" sz="1050" err="1"/>
                <a:t>edges</a:t>
              </a:r>
              <a:r>
                <a:rPr lang="de-DE" sz="1050"/>
                <a:t> </a:t>
              </a:r>
              <a:r>
                <a:rPr lang="de-DE" sz="1050" err="1"/>
                <a:t>with</a:t>
              </a:r>
              <a:r>
                <a:rPr lang="de-DE" sz="1050"/>
                <a:t> </a:t>
              </a:r>
              <a:r>
                <a:rPr lang="de-DE" sz="1050" err="1"/>
                <a:t>actions</a:t>
              </a:r>
              <a:r>
                <a:rPr lang="de-DE" sz="1050"/>
                <a:t>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Order.schema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3B5219BE-485D-45E3-AF61-E5F8AA5DF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3843493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EF704DB-A9BF-40EC-ABE0-B2403C0AD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4034716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B038E8D-3B1B-4FE6-8440-DD4B49A1BDA4}"/>
                </a:ext>
              </a:extLst>
            </p:cNvPr>
            <p:cNvSpPr txBox="1"/>
            <p:nvPr/>
          </p:nvSpPr>
          <p:spPr>
            <a:xfrm>
              <a:off x="6071953" y="4085870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/>
                <a:t>instant </a:t>
              </a:r>
              <a:r>
                <a:rPr lang="de-DE" sz="1050" err="1"/>
                <a:t>actions</a:t>
              </a:r>
              <a:endParaRPr lang="de-DE" sz="1050"/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InstantActions.schema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8CA9903C-A126-4172-8BE9-21AB313DF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4037676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68F134A3-9DE9-49CC-905E-073D4DCF1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3856" y="4636504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DE1C59-9EFC-4B5E-9363-8048C9FAD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89" y="463650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561AE615-591D-46EC-91ED-19EBB770A1BD}"/>
                </a:ext>
              </a:extLst>
            </p:cNvPr>
            <p:cNvSpPr txBox="1"/>
            <p:nvPr/>
          </p:nvSpPr>
          <p:spPr>
            <a:xfrm>
              <a:off x="8921020" y="4281566"/>
              <a:ext cx="2059859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status</a:t>
              </a:r>
              <a:r>
                <a:rPr lang="de-DE" sz="1050"/>
                <a:t> </a:t>
              </a:r>
              <a:r>
                <a:rPr lang="de-DE" sz="1050" err="1"/>
                <a:t>of</a:t>
              </a:r>
              <a:r>
                <a:rPr lang="de-DE" sz="1050"/>
                <a:t> </a:t>
              </a:r>
              <a:r>
                <a:rPr lang="de-DE" sz="1050" err="1"/>
                <a:t>order</a:t>
              </a:r>
              <a:r>
                <a:rPr lang="de-DE" sz="1050"/>
                <a:t> and instant </a:t>
              </a:r>
              <a:r>
                <a:rPr lang="de-DE" sz="1050" err="1"/>
                <a:t>actions</a:t>
              </a:r>
              <a:r>
                <a:rPr lang="de-DE" sz="1050"/>
                <a:t> 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21EF50D4-394A-4F7E-85B9-760DEAD6E89C}"/>
                </a:ext>
              </a:extLst>
            </p:cNvPr>
            <p:cNvSpPr/>
            <p:nvPr/>
          </p:nvSpPr>
          <p:spPr>
            <a:xfrm>
              <a:off x="5385782" y="3425367"/>
              <a:ext cx="575329" cy="13143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Assign</a:t>
              </a:r>
              <a:r>
                <a:rPr lang="de-DE" sz="1200"/>
                <a:t> </a:t>
              </a:r>
              <a:r>
                <a:rPr lang="de-DE" sz="1200" err="1"/>
                <a:t>orders</a:t>
              </a:r>
              <a:endParaRPr lang="de-DE" sz="120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Initiate</a:t>
              </a:r>
              <a:r>
                <a:rPr lang="de-DE" sz="1200"/>
                <a:t> </a:t>
              </a:r>
              <a:r>
                <a:rPr lang="de-DE" sz="1200" err="1"/>
                <a:t>actions</a:t>
              </a:r>
              <a:endParaRPr lang="de-DE" sz="1200"/>
            </a:p>
            <a:p>
              <a:pPr algn="ctr"/>
              <a:endParaRPr lang="de-DE" sz="14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6393C23-81BD-4F30-B449-73813A6779A3}"/>
                </a:ext>
              </a:extLst>
            </p:cNvPr>
            <p:cNvSpPr/>
            <p:nvPr/>
          </p:nvSpPr>
          <p:spPr>
            <a:xfrm>
              <a:off x="5378964" y="2206640"/>
              <a:ext cx="575329" cy="10916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algn="ctr"/>
              <a:r>
                <a:rPr lang="de-DE" sz="1200"/>
                <a:t>Manage AGV </a:t>
              </a:r>
              <a:r>
                <a:rPr lang="de-DE" sz="1200" err="1"/>
                <a:t>operations</a:t>
              </a:r>
              <a:endParaRPr lang="de-DE" sz="12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DE4D79B-297C-407C-89D5-F31A579D1CC3}"/>
                </a:ext>
              </a:extLst>
            </p:cNvPr>
            <p:cNvSpPr/>
            <p:nvPr/>
          </p:nvSpPr>
          <p:spPr>
            <a:xfrm>
              <a:off x="11314836" y="3317323"/>
              <a:ext cx="575329" cy="1460426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108000" tIns="72000" rIns="108000" bIns="72000" rtlCol="0" anchor="t" anchorCtr="0"/>
            <a:lstStyle/>
            <a:p>
              <a:pPr algn="ctr"/>
              <a:r>
                <a:rPr lang="de-DE" sz="1200">
                  <a:solidFill>
                    <a:schemeClr val="bg1"/>
                  </a:solidFill>
                </a:rPr>
                <a:t>Carry out / </a:t>
              </a:r>
              <a:r>
                <a:rPr lang="de-DE" sz="1200" err="1">
                  <a:solidFill>
                    <a:schemeClr val="bg1"/>
                  </a:solidFill>
                </a:rPr>
                <a:t>cancel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orders</a:t>
              </a:r>
              <a:r>
                <a:rPr lang="de-DE" sz="1200">
                  <a:solidFill>
                    <a:schemeClr val="bg1"/>
                  </a:solidFill>
                </a:rPr>
                <a:t> and </a:t>
              </a:r>
              <a:r>
                <a:rPr lang="de-DE" sz="1200" err="1">
                  <a:solidFill>
                    <a:schemeClr val="bg1"/>
                  </a:solidFill>
                </a:rPr>
                <a:t>actions</a:t>
              </a:r>
              <a:endParaRPr lang="de-DE" sz="1200">
                <a:solidFill>
                  <a:schemeClr val="bg1"/>
                </a:solidFill>
              </a:endParaRPr>
            </a:p>
            <a:p>
              <a:pPr algn="ctr"/>
              <a:endParaRPr lang="de-DE" sz="140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24C41A9-3D09-4A63-A302-1728546F572D}"/>
                </a:ext>
              </a:extLst>
            </p:cNvPr>
            <p:cNvSpPr/>
            <p:nvPr/>
          </p:nvSpPr>
          <p:spPr>
            <a:xfrm>
              <a:off x="5378965" y="4868569"/>
              <a:ext cx="575329" cy="9492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ctr" anchorCtr="0"/>
            <a:lstStyle/>
            <a:p>
              <a:pPr algn="ctr"/>
              <a:r>
                <a:rPr lang="de-DE" sz="1200"/>
                <a:t>Track AGV </a:t>
              </a:r>
              <a:r>
                <a:rPr lang="de-DE" sz="1200" err="1"/>
                <a:t>connection</a:t>
              </a:r>
              <a:r>
                <a:rPr lang="de-DE" sz="1200"/>
                <a:t> </a:t>
              </a:r>
              <a:r>
                <a:rPr lang="de-DE" sz="1200" err="1"/>
                <a:t>state</a:t>
              </a:r>
              <a:endParaRPr lang="de-DE" sz="1200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6D9907F-7B7E-41D7-9BBF-5F2C9AE0A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1" y="5456122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D4C593F-E2DC-47FB-AAE4-694DF279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4" y="547478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6E70BE5-D72D-4B7D-9F7F-E9817E9E4167}"/>
                </a:ext>
              </a:extLst>
            </p:cNvPr>
            <p:cNvSpPr txBox="1"/>
            <p:nvPr/>
          </p:nvSpPr>
          <p:spPr>
            <a:xfrm>
              <a:off x="6576025" y="5101183"/>
              <a:ext cx="4145367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connection</a:t>
              </a:r>
              <a:r>
                <a:rPr lang="de-DE" sz="1050"/>
                <a:t> </a:t>
              </a:r>
              <a:r>
                <a:rPr lang="de-DE" sz="1050" err="1"/>
                <a:t>state</a:t>
              </a:r>
              <a:r>
                <a:rPr lang="de-DE" sz="1050"/>
                <a:t> (online – offline, </a:t>
              </a:r>
              <a:r>
                <a:rPr lang="de-DE" sz="1050" err="1"/>
                <a:t>published</a:t>
              </a:r>
              <a:r>
                <a:rPr lang="de-DE" sz="1050"/>
                <a:t> </a:t>
              </a:r>
              <a:r>
                <a:rPr lang="de-DE" sz="1050" err="1"/>
                <a:t>by</a:t>
              </a:r>
              <a:r>
                <a:rPr lang="de-DE" sz="1050"/>
                <a:t> AGV </a:t>
              </a:r>
              <a:r>
                <a:rPr lang="de-DE" sz="1050" err="1"/>
                <a:t>or</a:t>
              </a:r>
              <a:r>
                <a:rPr lang="de-DE" sz="1050"/>
                <a:t> MQTT last will)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Connection.schema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07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Motivation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0" y="1414462"/>
            <a:ext cx="10572525" cy="4387624"/>
          </a:xfrm>
        </p:spPr>
        <p:txBody>
          <a:bodyPr/>
          <a:lstStyle/>
          <a:p>
            <a:r>
              <a:rPr lang="en-US" b="1"/>
              <a:t>VDA 5050 specification characteristics</a:t>
            </a:r>
            <a:endParaRPr lang="en-US"/>
          </a:p>
          <a:p>
            <a:pPr lvl="1"/>
            <a:r>
              <a:rPr lang="en-US"/>
              <a:t>Overly rich and opinionated feature set, encompassing all types of AGV (e.g. line-guided, free navigation) and satisfying dedicated requirements of AGV users and manufacturers involved</a:t>
            </a:r>
          </a:p>
          <a:p>
            <a:pPr lvl="1"/>
            <a:r>
              <a:rPr lang="en-US"/>
              <a:t>Complex control logic and information flows on coordination and vehicle plane</a:t>
            </a:r>
          </a:p>
          <a:p>
            <a:pPr lvl="1"/>
            <a:r>
              <a:rPr lang="en-US"/>
              <a:t>No reference implementation yet; huge effort to implement one</a:t>
            </a:r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Key objectives of library</a:t>
            </a:r>
          </a:p>
          <a:p>
            <a:pPr lvl="1"/>
            <a:r>
              <a:rPr lang="en-US"/>
              <a:t>Encapsulate complex control logic into reusable and interoperable components</a:t>
            </a:r>
          </a:p>
          <a:p>
            <a:pPr lvl="1"/>
            <a:r>
              <a:rPr lang="en-US"/>
              <a:t>Provide abstraction layers for coordination/vehicle plane and communication </a:t>
            </a:r>
          </a:p>
          <a:p>
            <a:pPr lvl="1"/>
            <a:r>
              <a:rPr lang="en-US"/>
              <a:t>Provide uniform protocol to adapt to vehicle-specific navigation &amp; control interfaces </a:t>
            </a:r>
          </a:p>
          <a:p>
            <a:pPr lvl="1"/>
            <a:r>
              <a:rPr lang="en-US"/>
              <a:t>Use library components on coordination/vehicle plane in combination or separartely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5EDB4B84-54A4-454C-86CB-51F2C991CF29}"/>
              </a:ext>
            </a:extLst>
          </p:cNvPr>
          <p:cNvGrpSpPr/>
          <p:nvPr/>
        </p:nvGrpSpPr>
        <p:grpSpPr>
          <a:xfrm>
            <a:off x="410400" y="3318872"/>
            <a:ext cx="5590970" cy="1481721"/>
            <a:chOff x="410400" y="3318872"/>
            <a:chExt cx="5590970" cy="1481721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E9FB8732-A199-45B6-8CA8-C43EAA8B6A9A}"/>
                </a:ext>
              </a:extLst>
            </p:cNvPr>
            <p:cNvSpPr/>
            <p:nvPr/>
          </p:nvSpPr>
          <p:spPr>
            <a:xfrm>
              <a:off x="410400" y="3318872"/>
              <a:ext cx="5590970" cy="1342114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endParaRPr lang="de-DE" b="1">
                <a:latin typeface="Consolas" panose="020B0609020204030204" pitchFamily="49" charset="0"/>
              </a:endParaRPr>
            </a:p>
            <a:p>
              <a:pPr algn="ctr"/>
              <a:r>
                <a:rPr lang="de-DE" sz="1600" b="1">
                  <a:solidFill>
                    <a:schemeClr val="bg1"/>
                  </a:solidFill>
                  <a:latin typeface="Consolas" panose="020B0609020204030204" pitchFamily="49" charset="0"/>
                </a:rPr>
                <a:t>AGV Controller</a:t>
              </a:r>
            </a:p>
            <a:p>
              <a:pPr algn="ctr"/>
              <a:r>
                <a:rPr lang="de-DE" sz="1200" err="1">
                  <a:solidFill>
                    <a:schemeClr val="bg1"/>
                  </a:solidFill>
                </a:rPr>
                <a:t>Abstraction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layer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over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logic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of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vehicle</a:t>
              </a:r>
              <a:r>
                <a:rPr lang="de-DE" sz="1200">
                  <a:solidFill>
                    <a:schemeClr val="bg1"/>
                  </a:solidFill>
                </a:rPr>
                <a:t> plane </a:t>
              </a:r>
              <a:br>
                <a:rPr lang="de-DE" sz="1200">
                  <a:solidFill>
                    <a:schemeClr val="bg1"/>
                  </a:solidFill>
                </a:rPr>
              </a:br>
              <a:r>
                <a:rPr lang="de-DE" sz="1200">
                  <a:solidFill>
                    <a:schemeClr val="bg1"/>
                  </a:solidFill>
                </a:rPr>
                <a:t>and </a:t>
              </a:r>
              <a:r>
                <a:rPr lang="de-DE" sz="1200" err="1">
                  <a:solidFill>
                    <a:schemeClr val="bg1"/>
                  </a:solidFill>
                </a:rPr>
                <a:t>vehicle-specific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navigation</a:t>
              </a:r>
              <a:r>
                <a:rPr lang="de-DE" sz="1200">
                  <a:solidFill>
                    <a:schemeClr val="bg1"/>
                  </a:solidFill>
                </a:rPr>
                <a:t> &amp;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83" name="Sehne 82">
              <a:extLst>
                <a:ext uri="{FF2B5EF4-FFF2-40B4-BE49-F238E27FC236}">
                  <a16:creationId xmlns:a16="http://schemas.microsoft.com/office/drawing/2014/main" id="{A62E7CFC-69CB-4F7E-AB66-448D5045D548}"/>
                </a:ext>
              </a:extLst>
            </p:cNvPr>
            <p:cNvSpPr/>
            <p:nvPr/>
          </p:nvSpPr>
          <p:spPr>
            <a:xfrm rot="6708087">
              <a:off x="4166779" y="4427369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4" name="Sehne 93">
              <a:extLst>
                <a:ext uri="{FF2B5EF4-FFF2-40B4-BE49-F238E27FC236}">
                  <a16:creationId xmlns:a16="http://schemas.microsoft.com/office/drawing/2014/main" id="{15DA6909-3CD2-4BE5-AA7C-CF924C36B793}"/>
                </a:ext>
              </a:extLst>
            </p:cNvPr>
            <p:cNvSpPr/>
            <p:nvPr/>
          </p:nvSpPr>
          <p:spPr>
            <a:xfrm rot="6708087">
              <a:off x="3034558" y="4420802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5" name="Sehne 94">
              <a:extLst>
                <a:ext uri="{FF2B5EF4-FFF2-40B4-BE49-F238E27FC236}">
                  <a16:creationId xmlns:a16="http://schemas.microsoft.com/office/drawing/2014/main" id="{D605F987-648C-4FAF-B9C9-0325580BE898}"/>
                </a:ext>
              </a:extLst>
            </p:cNvPr>
            <p:cNvSpPr/>
            <p:nvPr/>
          </p:nvSpPr>
          <p:spPr>
            <a:xfrm rot="6708087">
              <a:off x="1888855" y="4425098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6" name="Sehne 95">
              <a:extLst>
                <a:ext uri="{FF2B5EF4-FFF2-40B4-BE49-F238E27FC236}">
                  <a16:creationId xmlns:a16="http://schemas.microsoft.com/office/drawing/2014/main" id="{9438A64F-76E7-46DA-B2ED-2430C956E890}"/>
                </a:ext>
              </a:extLst>
            </p:cNvPr>
            <p:cNvSpPr/>
            <p:nvPr/>
          </p:nvSpPr>
          <p:spPr>
            <a:xfrm rot="6708087">
              <a:off x="739986" y="4421843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7" name="Sehne 96">
              <a:extLst>
                <a:ext uri="{FF2B5EF4-FFF2-40B4-BE49-F238E27FC236}">
                  <a16:creationId xmlns:a16="http://schemas.microsoft.com/office/drawing/2014/main" id="{305E55C9-BCF1-4B83-8109-FE6F2EE68A00}"/>
                </a:ext>
              </a:extLst>
            </p:cNvPr>
            <p:cNvSpPr/>
            <p:nvPr/>
          </p:nvSpPr>
          <p:spPr>
            <a:xfrm rot="6708087">
              <a:off x="5327611" y="4422264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357127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Software architecture with configurable, extensible, and pluggable components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0" name="Sprechblase: rechteckig mit abgerundeten Ecken 29">
            <a:extLst>
              <a:ext uri="{FF2B5EF4-FFF2-40B4-BE49-F238E27FC236}">
                <a16:creationId xmlns:a16="http://schemas.microsoft.com/office/drawing/2014/main" id="{590B18E9-55D1-442D-A360-4C4CF46186CE}"/>
              </a:ext>
            </a:extLst>
          </p:cNvPr>
          <p:cNvSpPr/>
          <p:nvPr/>
        </p:nvSpPr>
        <p:spPr>
          <a:xfrm>
            <a:off x="6993120" y="1227725"/>
            <a:ext cx="4875534" cy="435740"/>
          </a:xfrm>
          <a:prstGeom prst="wedgeRoundRectCallout">
            <a:avLst>
              <a:gd name="adj1" fmla="val -70625"/>
              <a:gd name="adj2" fmla="val 31814"/>
              <a:gd name="adj3" fmla="val 16667"/>
            </a:avLst>
          </a:prstGeom>
          <a:solidFill>
            <a:srgbClr val="008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Assign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 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orders and initiate instant actions to AGVs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/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882A6EE-2B9F-4CD7-A9A0-4BA9D4C2A7D7}"/>
              </a:ext>
            </a:extLst>
          </p:cNvPr>
          <p:cNvGrpSpPr/>
          <p:nvPr/>
        </p:nvGrpSpPr>
        <p:grpSpPr>
          <a:xfrm>
            <a:off x="5691934" y="4677571"/>
            <a:ext cx="6193334" cy="783197"/>
            <a:chOff x="5676789" y="4642942"/>
            <a:chExt cx="6082749" cy="889732"/>
          </a:xfrm>
        </p:grpSpPr>
        <p:sp>
          <p:nvSpPr>
            <p:cNvPr id="86" name="Gleichschenkliges Dreieck 85">
              <a:extLst>
                <a:ext uri="{FF2B5EF4-FFF2-40B4-BE49-F238E27FC236}">
                  <a16:creationId xmlns:a16="http://schemas.microsoft.com/office/drawing/2014/main" id="{5AFC3557-388B-4DFF-B33C-EA5F7B04ABBF}"/>
                </a:ext>
              </a:extLst>
            </p:cNvPr>
            <p:cNvSpPr/>
            <p:nvPr/>
          </p:nvSpPr>
          <p:spPr>
            <a:xfrm rot="18345087">
              <a:off x="6345939" y="3973792"/>
              <a:ext cx="234630" cy="1572929"/>
            </a:xfrm>
            <a:prstGeom prst="triangle">
              <a:avLst>
                <a:gd name="adj" fmla="val 100000"/>
              </a:avLst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62C28E26-B10A-44ED-9436-B8F7C3A72C8D}"/>
                </a:ext>
              </a:extLst>
            </p:cNvPr>
            <p:cNvSpPr/>
            <p:nvPr/>
          </p:nvSpPr>
          <p:spPr>
            <a:xfrm>
              <a:off x="6971058" y="4829942"/>
              <a:ext cx="4788480" cy="702732"/>
            </a:xfrm>
            <a:prstGeom prst="round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Process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orders</a:t>
              </a:r>
              <a:r>
                <a:rPr lang="de-DE" sz="1200" i="1">
                  <a:solidFill>
                    <a:schemeClr val="bg1"/>
                  </a:solidFill>
                </a:rPr>
                <a:t> and instant </a:t>
              </a:r>
              <a:r>
                <a:rPr lang="de-DE" sz="1200" i="1" err="1">
                  <a:solidFill>
                    <a:schemeClr val="bg1"/>
                  </a:solidFill>
                </a:rPr>
                <a:t>actions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according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VDA 5050 </a:t>
              </a:r>
              <a:r>
                <a:rPr lang="de-DE" sz="1200" i="1" err="1">
                  <a:solidFill>
                    <a:schemeClr val="bg1"/>
                  </a:solidFill>
                </a:rPr>
                <a:t>logic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bg1"/>
                  </a:solidFill>
                </a:rPr>
                <a:t>Manage &amp; </a:t>
              </a:r>
              <a:r>
                <a:rPr lang="de-DE" sz="1200" i="1" err="1">
                  <a:solidFill>
                    <a:schemeClr val="bg1"/>
                  </a:solidFill>
                </a:rPr>
                <a:t>report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vehicle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order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action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state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master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controller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Provide</a:t>
              </a:r>
              <a:r>
                <a:rPr lang="de-DE" sz="1200" i="1">
                  <a:solidFill>
                    <a:schemeClr val="bg1"/>
                  </a:solidFill>
                </a:rPr>
                <a:t> uniform AGV interface </a:t>
              </a:r>
              <a:r>
                <a:rPr lang="de-DE" sz="1200" i="1" err="1">
                  <a:solidFill>
                    <a:schemeClr val="bg1"/>
                  </a:solidFill>
                </a:rPr>
                <a:t>for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plug-in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adapters</a:t>
              </a:r>
              <a:endParaRPr lang="de-DE" sz="1200" i="1">
                <a:solidFill>
                  <a:schemeClr val="bg1"/>
                </a:solidFill>
              </a:endParaRPr>
            </a:p>
          </p:txBody>
        </p:sp>
      </p:grp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01C4C12E-7E6C-431E-AF5A-34E85FD22D52}"/>
              </a:ext>
            </a:extLst>
          </p:cNvPr>
          <p:cNvSpPr/>
          <p:nvPr/>
        </p:nvSpPr>
        <p:spPr>
          <a:xfrm rot="10800586">
            <a:off x="3035830" y="2594842"/>
            <a:ext cx="340125" cy="340142"/>
          </a:xfrm>
          <a:prstGeom prst="upDownArrow">
            <a:avLst>
              <a:gd name="adj1" fmla="val 50000"/>
              <a:gd name="adj2" fmla="val 29027"/>
            </a:avLst>
          </a:prstGeom>
          <a:solidFill>
            <a:schemeClr val="accent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7642309-9BA3-4DEF-A313-F1687860D395}"/>
              </a:ext>
            </a:extLst>
          </p:cNvPr>
          <p:cNvSpPr/>
          <p:nvPr/>
        </p:nvSpPr>
        <p:spPr>
          <a:xfrm>
            <a:off x="410400" y="1251166"/>
            <a:ext cx="5590970" cy="100456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Controller</a:t>
            </a:r>
          </a:p>
          <a:p>
            <a:pPr algn="ctr"/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</a:t>
            </a:r>
            <a:r>
              <a:rPr lang="de-DE" sz="1200" err="1"/>
              <a:t>control</a:t>
            </a:r>
            <a:r>
              <a:rPr lang="de-DE" sz="1200"/>
              <a:t> </a:t>
            </a:r>
            <a:r>
              <a:rPr lang="de-DE" sz="1200" err="1"/>
              <a:t>logic</a:t>
            </a:r>
            <a:r>
              <a:rPr lang="de-DE" sz="1200"/>
              <a:t> </a:t>
            </a:r>
            <a:r>
              <a:rPr lang="de-DE" sz="1200" err="1"/>
              <a:t>of</a:t>
            </a:r>
            <a:r>
              <a:rPr lang="de-DE" sz="1200"/>
              <a:t> </a:t>
            </a:r>
            <a:r>
              <a:rPr lang="de-DE" sz="1200" err="1"/>
              <a:t>coordination</a:t>
            </a:r>
            <a:r>
              <a:rPr lang="de-DE" sz="1200"/>
              <a:t> plane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3807992-FB62-44B5-92C5-1F82B069BB24}"/>
              </a:ext>
            </a:extLst>
          </p:cNvPr>
          <p:cNvSpPr/>
          <p:nvPr/>
        </p:nvSpPr>
        <p:spPr>
          <a:xfrm>
            <a:off x="739015" y="1930398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5EC1328F-F82D-42BB-B04D-40F59A64C186}"/>
              </a:ext>
            </a:extLst>
          </p:cNvPr>
          <p:cNvSpPr/>
          <p:nvPr/>
        </p:nvSpPr>
        <p:spPr>
          <a:xfrm>
            <a:off x="710753" y="2941843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AGV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B65125B-7F68-4DD6-9732-C428AA9D734D}"/>
              </a:ext>
            </a:extLst>
          </p:cNvPr>
          <p:cNvGrpSpPr/>
          <p:nvPr/>
        </p:nvGrpSpPr>
        <p:grpSpPr>
          <a:xfrm>
            <a:off x="5622673" y="2320945"/>
            <a:ext cx="6262594" cy="2413069"/>
            <a:chOff x="5621460" y="2427865"/>
            <a:chExt cx="6150772" cy="2602388"/>
          </a:xfrm>
        </p:grpSpPr>
        <p:sp>
          <p:nvSpPr>
            <p:cNvPr id="85" name="Gleichschenkliges Dreieck 84">
              <a:extLst>
                <a:ext uri="{FF2B5EF4-FFF2-40B4-BE49-F238E27FC236}">
                  <a16:creationId xmlns:a16="http://schemas.microsoft.com/office/drawing/2014/main" id="{BD34E55E-A35A-4C09-9E98-07961C841F5E}"/>
                </a:ext>
              </a:extLst>
            </p:cNvPr>
            <p:cNvSpPr/>
            <p:nvPr/>
          </p:nvSpPr>
          <p:spPr>
            <a:xfrm rot="17004611">
              <a:off x="6210278" y="2662447"/>
              <a:ext cx="989466" cy="2167102"/>
            </a:xfrm>
            <a:prstGeom prst="triangle">
              <a:avLst>
                <a:gd name="adj" fmla="val 77675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84" name="Sprechblase: rechteckig mit abgerundeten Ecken 83">
              <a:extLst>
                <a:ext uri="{FF2B5EF4-FFF2-40B4-BE49-F238E27FC236}">
                  <a16:creationId xmlns:a16="http://schemas.microsoft.com/office/drawing/2014/main" id="{4EDDC492-D321-45F5-A29E-1B7A35A43644}"/>
                </a:ext>
              </a:extLst>
            </p:cNvPr>
            <p:cNvSpPr/>
            <p:nvPr/>
          </p:nvSpPr>
          <p:spPr>
            <a:xfrm>
              <a:off x="6983752" y="2427865"/>
              <a:ext cx="4788480" cy="2602388"/>
            </a:xfrm>
            <a:prstGeom prst="wedgeRoundRectCallout">
              <a:avLst>
                <a:gd name="adj1" fmla="val -77054"/>
                <a:gd name="adj2" fmla="val -43122"/>
                <a:gd name="adj3" fmla="val 16667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VDA 5050 object types from JSON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MQTT topic-payload from VDA 5050 objects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protocol version (3.1.1, 5.0)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Configurable MQTT transport options: TCP, WebSocket, TLS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topic structure to support Edge brokers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automatic reconnect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regular heartbeat exchange with MQTT broker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Offline buffering of publications and subscriptions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Validation of inbound and outbound VDA 5050 messages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Efficient</a:t>
              </a: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subscription-based message dispatching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Supports all standard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Extensible by custom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13130FDD-D2E9-4611-B623-DB0D29B3D373}"/>
              </a:ext>
            </a:extLst>
          </p:cNvPr>
          <p:cNvGrpSpPr/>
          <p:nvPr/>
        </p:nvGrpSpPr>
        <p:grpSpPr>
          <a:xfrm>
            <a:off x="4998464" y="4419393"/>
            <a:ext cx="1002906" cy="1962706"/>
            <a:chOff x="4999443" y="4424577"/>
            <a:chExt cx="1002906" cy="1962706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CB3C6FBA-EF0B-4212-BAAD-D08B059132F7}"/>
                </a:ext>
              </a:extLst>
            </p:cNvPr>
            <p:cNvGrpSpPr/>
            <p:nvPr/>
          </p:nvGrpSpPr>
          <p:grpSpPr>
            <a:xfrm>
              <a:off x="4999444" y="4424577"/>
              <a:ext cx="1002905" cy="1053489"/>
              <a:chOff x="1059160" y="4394718"/>
              <a:chExt cx="1002905" cy="1053489"/>
            </a:xfrm>
          </p:grpSpPr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FBD84288-5292-4A5F-A145-E3879D570FFD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VIRTUAL</a:t>
                </a:r>
              </a:p>
            </p:txBody>
          </p:sp>
          <p:sp>
            <p:nvSpPr>
              <p:cNvPr id="36" name="Sehne 35">
                <a:extLst>
                  <a:ext uri="{FF2B5EF4-FFF2-40B4-BE49-F238E27FC236}">
                    <a16:creationId xmlns:a16="http://schemas.microsoft.com/office/drawing/2014/main" id="{01CD95DF-4916-4EEC-A892-0F9A1E146676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6" name="Sehne 75">
              <a:extLst>
                <a:ext uri="{FF2B5EF4-FFF2-40B4-BE49-F238E27FC236}">
                  <a16:creationId xmlns:a16="http://schemas.microsoft.com/office/drawing/2014/main" id="{280DAC7A-5DF2-4EAC-99BB-83E8BE394E17}"/>
                </a:ext>
              </a:extLst>
            </p:cNvPr>
            <p:cNvSpPr/>
            <p:nvPr/>
          </p:nvSpPr>
          <p:spPr>
            <a:xfrm rot="6708087">
              <a:off x="5329569" y="4424577"/>
              <a:ext cx="373224" cy="373224"/>
            </a:xfrm>
            <a:prstGeom prst="chord">
              <a:avLst/>
            </a:prstGeom>
            <a:solidFill>
              <a:srgbClr val="666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00E8C3-9A10-408C-BDBE-BA52138FF1F9}"/>
                </a:ext>
              </a:extLst>
            </p:cNvPr>
            <p:cNvSpPr/>
            <p:nvPr/>
          </p:nvSpPr>
          <p:spPr>
            <a:xfrm>
              <a:off x="4999443" y="5482549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  <a:t>Virtual AGV</a:t>
              </a:r>
              <a:b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de-DE" sz="500" b="1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194F3FF-D1FE-43B2-B938-0FF4D354DC23}"/>
              </a:ext>
            </a:extLst>
          </p:cNvPr>
          <p:cNvGrpSpPr/>
          <p:nvPr/>
        </p:nvGrpSpPr>
        <p:grpSpPr>
          <a:xfrm>
            <a:off x="406482" y="4419393"/>
            <a:ext cx="1004865" cy="1958223"/>
            <a:chOff x="407461" y="4424577"/>
            <a:chExt cx="1004865" cy="1958223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8EAC61E-5B4F-4636-A963-B3FAE637387A}"/>
                </a:ext>
              </a:extLst>
            </p:cNvPr>
            <p:cNvGrpSpPr/>
            <p:nvPr/>
          </p:nvGrpSpPr>
          <p:grpSpPr>
            <a:xfrm>
              <a:off x="409421" y="4424577"/>
              <a:ext cx="1002905" cy="1053489"/>
              <a:chOff x="1059160" y="4394718"/>
              <a:chExt cx="1002905" cy="1053489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094CA3D-5BB5-4746-AA9F-064C84A5200F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X</a:t>
                </a:r>
              </a:p>
            </p:txBody>
          </p:sp>
          <p:sp>
            <p:nvSpPr>
              <p:cNvPr id="67" name="Sehne 66">
                <a:extLst>
                  <a:ext uri="{FF2B5EF4-FFF2-40B4-BE49-F238E27FC236}">
                    <a16:creationId xmlns:a16="http://schemas.microsoft.com/office/drawing/2014/main" id="{28EA705D-9795-4D2F-B866-BCF343047762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724FCA24-5CEE-40F1-BC6F-D7AA55AC97B7}"/>
                </a:ext>
              </a:extLst>
            </p:cNvPr>
            <p:cNvSpPr/>
            <p:nvPr/>
          </p:nvSpPr>
          <p:spPr>
            <a:xfrm>
              <a:off x="407461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B7CC98B-7873-428E-9691-160192ABBED6}"/>
              </a:ext>
            </a:extLst>
          </p:cNvPr>
          <p:cNvGrpSpPr/>
          <p:nvPr/>
        </p:nvGrpSpPr>
        <p:grpSpPr>
          <a:xfrm>
            <a:off x="1552028" y="4416463"/>
            <a:ext cx="1006825" cy="1965334"/>
            <a:chOff x="1553007" y="4425505"/>
            <a:chExt cx="1006825" cy="1965334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9C1B582C-3CA6-4648-8886-60CF2D76E391}"/>
                </a:ext>
              </a:extLst>
            </p:cNvPr>
            <p:cNvGrpSpPr/>
            <p:nvPr/>
          </p:nvGrpSpPr>
          <p:grpSpPr>
            <a:xfrm>
              <a:off x="1556927" y="4425505"/>
              <a:ext cx="1002905" cy="1053489"/>
              <a:chOff x="1059160" y="4394718"/>
              <a:chExt cx="1002905" cy="1053489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3E3862A6-3CAE-44B8-BC03-8B6304072908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Y</a:t>
                </a:r>
              </a:p>
            </p:txBody>
          </p:sp>
          <p:sp>
            <p:nvSpPr>
              <p:cNvPr id="70" name="Sehne 69">
                <a:extLst>
                  <a:ext uri="{FF2B5EF4-FFF2-40B4-BE49-F238E27FC236}">
                    <a16:creationId xmlns:a16="http://schemas.microsoft.com/office/drawing/2014/main" id="{F8DFD841-0C01-459F-A3E1-83993DB9B667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2F54F7B-B5B3-4A54-925E-11B4033EFF45}"/>
                </a:ext>
              </a:extLst>
            </p:cNvPr>
            <p:cNvSpPr/>
            <p:nvPr/>
          </p:nvSpPr>
          <p:spPr>
            <a:xfrm>
              <a:off x="1553007" y="5486105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D8A60FEB-F45C-4A5D-9775-6D6C2DD34B14}"/>
              </a:ext>
            </a:extLst>
          </p:cNvPr>
          <p:cNvGrpSpPr/>
          <p:nvPr/>
        </p:nvGrpSpPr>
        <p:grpSpPr>
          <a:xfrm>
            <a:off x="2703454" y="4419393"/>
            <a:ext cx="1002905" cy="1958223"/>
            <a:chOff x="2704433" y="4424577"/>
            <a:chExt cx="1002905" cy="1958223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3B4EA4E1-AC8B-4F40-87D6-DAD9EE229E19}"/>
                </a:ext>
              </a:extLst>
            </p:cNvPr>
            <p:cNvGrpSpPr/>
            <p:nvPr/>
          </p:nvGrpSpPr>
          <p:grpSpPr>
            <a:xfrm>
              <a:off x="2704433" y="4424577"/>
              <a:ext cx="1002905" cy="1053489"/>
              <a:chOff x="1059160" y="4394718"/>
              <a:chExt cx="1002905" cy="1053489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CA1FE88C-4C6B-4E45-B451-EFE556B779E6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…</a:t>
                </a:r>
              </a:p>
            </p:txBody>
          </p:sp>
          <p:sp>
            <p:nvSpPr>
              <p:cNvPr id="73" name="Sehne 72">
                <a:extLst>
                  <a:ext uri="{FF2B5EF4-FFF2-40B4-BE49-F238E27FC236}">
                    <a16:creationId xmlns:a16="http://schemas.microsoft.com/office/drawing/2014/main" id="{ADE2CD53-DCEF-4927-9F25-D1FBA9CBC86C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9FBBAAEF-2299-4BE0-A269-27500D4CCEBE}"/>
                </a:ext>
              </a:extLst>
            </p:cNvPr>
            <p:cNvSpPr/>
            <p:nvPr/>
          </p:nvSpPr>
          <p:spPr>
            <a:xfrm>
              <a:off x="2704433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…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6A15FC8F-098A-4E54-B7D4-E4E4A0F501DC}"/>
              </a:ext>
            </a:extLst>
          </p:cNvPr>
          <p:cNvGrpSpPr/>
          <p:nvPr/>
        </p:nvGrpSpPr>
        <p:grpSpPr>
          <a:xfrm>
            <a:off x="5626074" y="5558921"/>
            <a:ext cx="6565926" cy="1077177"/>
            <a:chOff x="5637193" y="4893425"/>
            <a:chExt cx="6448688" cy="801767"/>
          </a:xfrm>
          <a:solidFill>
            <a:srgbClr val="66667E"/>
          </a:solidFill>
        </p:grpSpPr>
        <p:sp>
          <p:nvSpPr>
            <p:cNvPr id="101" name="Gleichschenkliges Dreieck 100">
              <a:extLst>
                <a:ext uri="{FF2B5EF4-FFF2-40B4-BE49-F238E27FC236}">
                  <a16:creationId xmlns:a16="http://schemas.microsoft.com/office/drawing/2014/main" id="{B0A2C81A-0685-4A10-A023-70DD95203131}"/>
                </a:ext>
              </a:extLst>
            </p:cNvPr>
            <p:cNvSpPr/>
            <p:nvPr/>
          </p:nvSpPr>
          <p:spPr>
            <a:xfrm rot="18443754">
              <a:off x="6439811" y="4098592"/>
              <a:ext cx="284621" cy="18898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7035FE0A-4D33-4B82-B21A-F4076138E1C0}"/>
                </a:ext>
              </a:extLst>
            </p:cNvPr>
            <p:cNvSpPr/>
            <p:nvPr/>
          </p:nvSpPr>
          <p:spPr>
            <a:xfrm>
              <a:off x="6996145" y="4893425"/>
              <a:ext cx="5089736" cy="80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Traverse edge; Stop traversing edge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Execute, terminate, cancel a node, edge, or instant action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Report changes in </a:t>
              </a:r>
              <a:r>
                <a:rPr lang="de-DE" sz="1200" i="1" err="1">
                  <a:solidFill>
                    <a:schemeClr val="tx1"/>
                  </a:solidFill>
                </a:rPr>
                <a:t>action</a:t>
              </a:r>
              <a:r>
                <a:rPr lang="de-DE" sz="1200" i="1">
                  <a:solidFill>
                    <a:schemeClr val="tx1"/>
                  </a:solidFill>
                </a:rPr>
                <a:t> &amp; </a:t>
              </a:r>
              <a:r>
                <a:rPr lang="de-DE" sz="1200" i="1" err="1">
                  <a:solidFill>
                    <a:schemeClr val="tx1"/>
                  </a:solidFill>
                </a:rPr>
                <a:t>vehicle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state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to</a:t>
              </a:r>
              <a:r>
                <a:rPr lang="de-DE" sz="1200" i="1">
                  <a:solidFill>
                    <a:schemeClr val="tx1"/>
                  </a:solidFill>
                </a:rPr>
                <a:t> AGV </a:t>
              </a:r>
              <a:r>
                <a:rPr lang="de-DE" sz="1200" i="1" err="1">
                  <a:solidFill>
                    <a:schemeClr val="tx1"/>
                  </a:solidFill>
                </a:rPr>
                <a:t>controller</a:t>
              </a:r>
              <a:endParaRPr lang="de-DE" sz="1200" i="1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Check if route traversable, action executable, AGV within deviation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Calculate </a:t>
              </a:r>
              <a:r>
                <a:rPr lang="de-DE" sz="1200" i="1" err="1">
                  <a:solidFill>
                    <a:schemeClr val="tx1"/>
                  </a:solidFill>
                </a:rPr>
                <a:t>trajectory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paths</a:t>
              </a:r>
              <a:r>
                <a:rPr lang="de-DE" sz="1200" i="1">
                  <a:solidFill>
                    <a:schemeClr val="tx1"/>
                  </a:solidFill>
                </a:rPr>
                <a:t> (</a:t>
              </a:r>
              <a:r>
                <a:rPr lang="de-DE" sz="1200" i="1" err="1">
                  <a:solidFill>
                    <a:schemeClr val="tx1"/>
                  </a:solidFill>
                </a:rPr>
                <a:t>if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required</a:t>
              </a:r>
              <a:r>
                <a:rPr lang="de-DE" sz="1200" i="1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64" name="Sprechblase: rechteckig mit abgerundeten Ecken 63">
            <a:extLst>
              <a:ext uri="{FF2B5EF4-FFF2-40B4-BE49-F238E27FC236}">
                <a16:creationId xmlns:a16="http://schemas.microsoft.com/office/drawing/2014/main" id="{493D0D5D-6650-4B15-B276-CB4C33A61649}"/>
              </a:ext>
            </a:extLst>
          </p:cNvPr>
          <p:cNvSpPr/>
          <p:nvPr/>
        </p:nvSpPr>
        <p:spPr>
          <a:xfrm>
            <a:off x="7009732" y="1802786"/>
            <a:ext cx="4892147" cy="422732"/>
          </a:xfrm>
          <a:prstGeom prst="wedgeRoundRectCallout">
            <a:avLst>
              <a:gd name="adj1" fmla="val -89425"/>
              <a:gd name="adj2" fmla="val 53267"/>
              <a:gd name="adj3" fmla="val 16667"/>
            </a:avLst>
          </a:prstGeom>
          <a:solidFill>
            <a:srgbClr val="005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individual, all, or a subset of AGVs within the DTS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Track AGV connection state</a:t>
            </a:r>
          </a:p>
        </p:txBody>
      </p:sp>
    </p:spTree>
    <p:extLst>
      <p:ext uri="{BB962C8B-B14F-4D97-AF65-F5344CB8AC3E}">
        <p14:creationId xmlns:p14="http://schemas.microsoft.com/office/powerpoint/2010/main" val="23905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57" grpId="0" animBg="1"/>
      <p:bldP spid="60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</a:t>
            </a:r>
            <a:r>
              <a:rPr lang="en-US" b="0" i="1"/>
              <a:t>*</a:t>
            </a:r>
            <a:r>
              <a:rPr lang="en-US" b="0"/>
              <a:t>: </a:t>
            </a:r>
            <a:r>
              <a:rPr lang="en-US" b="0" err="1"/>
              <a:t>InstantActions</a:t>
            </a:r>
            <a:r>
              <a:rPr lang="en-US" b="0"/>
              <a:t>, Order</a:t>
            </a:r>
            <a:endParaRPr lang="en-US" i="1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B8CC722-996E-4AEC-9A54-7B7FDF6E7B9C}"/>
              </a:ext>
            </a:extLst>
          </p:cNvPr>
          <p:cNvSpPr txBox="1"/>
          <p:nvPr/>
        </p:nvSpPr>
        <p:spPr>
          <a:xfrm>
            <a:off x="410400" y="6188121"/>
            <a:ext cx="82522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VDA 5050 </a:t>
            </a:r>
            <a:r>
              <a:rPr lang="de-DE" sz="1050" i="1" err="1"/>
              <a:t>object</a:t>
            </a:r>
            <a:r>
              <a:rPr lang="de-DE" sz="1050" i="1"/>
              <a:t> </a:t>
            </a:r>
            <a:r>
              <a:rPr lang="de-DE" sz="1050" i="1" err="1"/>
              <a:t>types</a:t>
            </a:r>
            <a:r>
              <a:rPr lang="de-DE" sz="1050" i="1"/>
              <a:t> </a:t>
            </a:r>
            <a:r>
              <a:rPr lang="de-DE" sz="1050" i="1" err="1"/>
              <a:t>for</a:t>
            </a:r>
            <a:r>
              <a:rPr lang="de-DE" sz="1050" i="1"/>
              <a:t> </a:t>
            </a:r>
            <a:r>
              <a:rPr lang="de-DE" sz="1050" i="1" err="1"/>
              <a:t>TypeScript</a:t>
            </a:r>
            <a:r>
              <a:rPr lang="de-DE" sz="1050" i="1"/>
              <a:t> </a:t>
            </a:r>
            <a:r>
              <a:rPr lang="de-DE" sz="1050" i="1" err="1"/>
              <a:t>are</a:t>
            </a:r>
            <a:r>
              <a:rPr lang="de-DE" sz="1050" i="1"/>
              <a:t> </a:t>
            </a:r>
            <a:r>
              <a:rPr lang="de-DE" sz="1050" i="1" err="1"/>
              <a:t>automatically</a:t>
            </a:r>
            <a:r>
              <a:rPr lang="de-DE" sz="1050" i="1"/>
              <a:t> </a:t>
            </a:r>
            <a:r>
              <a:rPr lang="de-DE" sz="1050" i="1" err="1"/>
              <a:t>generated</a:t>
            </a:r>
            <a:r>
              <a:rPr lang="de-DE" sz="1050" i="1"/>
              <a:t> </a:t>
            </a:r>
            <a:r>
              <a:rPr lang="de-DE" sz="1050" i="1" err="1"/>
              <a:t>from</a:t>
            </a:r>
            <a:r>
              <a:rPr lang="de-DE" sz="1050" i="1"/>
              <a:t> VDA 5050 JSON </a:t>
            </a:r>
            <a:r>
              <a:rPr lang="de-DE" sz="1050" i="1" err="1"/>
              <a:t>schemas</a:t>
            </a:r>
            <a:r>
              <a:rPr lang="de-DE" sz="1050" i="1"/>
              <a:t> using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4"/>
              </a:rPr>
              <a:t>vda-5050-cli</a:t>
            </a:r>
            <a:endParaRPr lang="de-DE" sz="1050" i="1"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C40C0-3E49-4FF6-BAA1-EDC88A13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1265986"/>
            <a:ext cx="9216001" cy="47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types: State, Visualization, Connection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7EE8EB-9E9E-409D-B95D-53A3754E9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1181281"/>
            <a:ext cx="10939029" cy="5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2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Object-oriented software design – Client, Controller, Adapter classes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2B7A91-2943-4D66-B170-1FCED428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2" y="1248697"/>
            <a:ext cx="10199895" cy="5602946"/>
          </a:xfrm>
          <a:prstGeom prst="rect">
            <a:avLst/>
          </a:prstGeom>
        </p:spPr>
      </p:pic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4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Master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63462" y="1276349"/>
            <a:ext cx="11696700" cy="5281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pick &amp; drop order with two base nodes and one base edge.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createUuid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"pick"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"drop"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Assign order to target AGV and handle incoming order change events.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onOrderProcessed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byCancelation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>
                <a:solidFill>
                  <a:srgbClr val="9CDCFE"/>
                </a:solidFill>
                <a:latin typeface="Consolas" panose="020B0609020204030204" pitchFamily="49" charset="0"/>
              </a:rPr>
              <a:t>active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processed"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Optional callbacks, use if required.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onNodeTraversed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node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onEdgeTraversing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invocationCount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traversing: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onActionStateChanged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action state changed: %o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</p:txBody>
      </p:sp>
    </p:spTree>
    <p:extLst>
      <p:ext uri="{BB962C8B-B14F-4D97-AF65-F5344CB8AC3E}">
        <p14:creationId xmlns:p14="http://schemas.microsoft.com/office/powerpoint/2010/main" val="3062931690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sie-ppt-O365-16x9-standard-eng-v3-2-0.pptx" id="{DF42AFE2-486E-443D-84D6-8B331B81A606}" vid="{8A5D2935-5ED0-4CCF-BF8C-9D5421B0268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sie-ppt-O365-16x9-standard-eng-v3-2-0</Template>
  <TotalTime>0</TotalTime>
  <Words>3586</Words>
  <Application>Microsoft Office PowerPoint</Application>
  <PresentationFormat>Breitbild</PresentationFormat>
  <Paragraphs>296</Paragraphs>
  <Slides>15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Consolas</vt:lpstr>
      <vt:lpstr>Lato</vt:lpstr>
      <vt:lpstr>Wingdings</vt:lpstr>
      <vt:lpstr>Siemens 2020</vt:lpstr>
      <vt:lpstr>VDA 5050 Implementing a universal TypeScript/JavaScript library</vt:lpstr>
      <vt:lpstr>VDA 5050 – Specification for Driverless Transport Systems (DTS) Interface for the communication between AGVs and master control </vt:lpstr>
      <vt:lpstr>VDA 5050 – Specification for Driverless Transport Systems (DTS)* Interface for the communication between AGVs and a master control</vt:lpstr>
      <vt:lpstr>Universal VDA 5050 TypeScript/JavaScript Library Motivation</vt:lpstr>
      <vt:lpstr>Universal VDA 5050 TypeScript/JavaScript Library Software architecture with configurable, extensible, and pluggable components</vt:lpstr>
      <vt:lpstr>Universal VDA 5050 TypeScript/JavaScript Library VDA 5050 object types*: InstantActions, Order</vt:lpstr>
      <vt:lpstr>Universal VDA 5050 TypeScript/JavaScript Library VDA 5050 object types: State, Visualization, Connection</vt:lpstr>
      <vt:lpstr>Universal VDA 5050 TypeScript/JavaScript Library Object-oriented software design – Client, Controller, Adapter classes</vt:lpstr>
      <vt:lpstr>Universal VDA 5050 TypeScript/JavaScript Library Usage example – Control Logic Abstraction Layer – Master Controller </vt:lpstr>
      <vt:lpstr>Universal VDA 5050 TypeScript/JavaScript Library Usage example – Control Logic Abstraction Layer – AGV Controller </vt:lpstr>
      <vt:lpstr>Universal VDA 5050 TypeScript/JavaScript Library Usage example – Pub-Sub Abstraction Layer – Master Control Client</vt:lpstr>
      <vt:lpstr>Universal VDA 5050 TypeScript/JavaScript Library Usage example – Pub-Sub Abstraction Layer – AGV Client</vt:lpstr>
      <vt:lpstr>Universal VDA 5050 TypeScript/JavaScript Library Usage example – Custom VDA 5050 extension topics and object types</vt:lpstr>
      <vt:lpstr>Universal VDA 5050 TypeScript/JavaScript Library Summary &amp; Highlights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chart two-line headline, Arial, 80 pt</dc:title>
  <dc:creator>Hohl, Hubertus (T RDA IOT SES-DE)</dc:creator>
  <cp:keywords>Template</cp:keywords>
  <dc:description>Version 3.2.0
January 2021</dc:description>
  <cp:lastModifiedBy>Hohl, Hubertus (T RDA IOT SES-DE)</cp:lastModifiedBy>
  <cp:revision>327</cp:revision>
  <dcterms:created xsi:type="dcterms:W3CDTF">2021-02-03T08:13:02Z</dcterms:created>
  <dcterms:modified xsi:type="dcterms:W3CDTF">2021-04-13T08:38:14Z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75f480-7803-4ee9-bb54-84d0635fdbe7_Enabled">
    <vt:lpwstr>true</vt:lpwstr>
  </property>
  <property fmtid="{D5CDD505-2E9C-101B-9397-08002B2CF9AE}" pid="3" name="MSIP_Label_6f75f480-7803-4ee9-bb54-84d0635fdbe7_SetDate">
    <vt:lpwstr>2021-04-13T08:38:14Z</vt:lpwstr>
  </property>
  <property fmtid="{D5CDD505-2E9C-101B-9397-08002B2CF9AE}" pid="4" name="MSIP_Label_6f75f480-7803-4ee9-bb54-84d0635fdbe7_Method">
    <vt:lpwstr>Privileged</vt:lpwstr>
  </property>
  <property fmtid="{D5CDD505-2E9C-101B-9397-08002B2CF9AE}" pid="5" name="MSIP_Label_6f75f480-7803-4ee9-bb54-84d0635fdbe7_Name">
    <vt:lpwstr>unrestricted</vt:lpwstr>
  </property>
  <property fmtid="{D5CDD505-2E9C-101B-9397-08002B2CF9AE}" pid="6" name="MSIP_Label_6f75f480-7803-4ee9-bb54-84d0635fdbe7_SiteId">
    <vt:lpwstr>38ae3bcd-9579-4fd4-adda-b42e1495d55a</vt:lpwstr>
  </property>
  <property fmtid="{D5CDD505-2E9C-101B-9397-08002B2CF9AE}" pid="7" name="MSIP_Label_6f75f480-7803-4ee9-bb54-84d0635fdbe7_ActionId">
    <vt:lpwstr>4ec21e49-0fb6-43cd-9905-929edd59ac08</vt:lpwstr>
  </property>
  <property fmtid="{D5CDD505-2E9C-101B-9397-08002B2CF9AE}" pid="8" name="MSIP_Label_6f75f480-7803-4ee9-bb54-84d0635fdbe7_ContentBits">
    <vt:lpwstr>0</vt:lpwstr>
  </property>
  <property fmtid="{D5CDD505-2E9C-101B-9397-08002B2CF9AE}" pid="9" name="Document_Confidentiality">
    <vt:lpwstr>Unrestricted</vt:lpwstr>
  </property>
</Properties>
</file>